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5" r:id="rId3"/>
    <p:sldId id="286" r:id="rId4"/>
    <p:sldId id="287" r:id="rId5"/>
    <p:sldId id="257" r:id="rId6"/>
    <p:sldId id="261" r:id="rId7"/>
    <p:sldId id="265" r:id="rId8"/>
    <p:sldId id="267" r:id="rId9"/>
    <p:sldId id="288" r:id="rId10"/>
    <p:sldId id="289" r:id="rId11"/>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55" d="100"/>
          <a:sy n="55" d="100"/>
        </p:scale>
        <p:origin x="-1980" y="-102"/>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DBFDA-6EA8-4F18-BFBC-60D44DF4BA7B}"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31770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DBFDA-6EA8-4F18-BFBC-60D44DF4BA7B}"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296945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DBFDA-6EA8-4F18-BFBC-60D44DF4BA7B}"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124981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DBFDA-6EA8-4F18-BFBC-60D44DF4BA7B}"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408762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DBFDA-6EA8-4F18-BFBC-60D44DF4BA7B}"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358020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DDBFDA-6EA8-4F18-BFBC-60D44DF4BA7B}"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76576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DBFDA-6EA8-4F18-BFBC-60D44DF4BA7B}" type="datetimeFigureOut">
              <a:rPr lang="en-US" smtClean="0"/>
              <a:t>8/14/2014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275437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DDBFDA-6EA8-4F18-BFBC-60D44DF4BA7B}" type="datetimeFigureOut">
              <a:rPr lang="en-US" smtClean="0"/>
              <a:t>8/14/2014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190366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DBFDA-6EA8-4F18-BFBC-60D44DF4BA7B}" type="datetimeFigureOut">
              <a:rPr lang="en-US" smtClean="0"/>
              <a:t>8/14/2014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1888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DBFDA-6EA8-4F18-BFBC-60D44DF4BA7B}"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27009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DBFDA-6EA8-4F18-BFBC-60D44DF4BA7B}"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F770A-508E-4F45-9A17-7A273548A513}" type="slidenum">
              <a:rPr lang="en-US" smtClean="0"/>
              <a:t>‹#›</a:t>
            </a:fld>
            <a:endParaRPr lang="en-US"/>
          </a:p>
        </p:txBody>
      </p:sp>
    </p:spTree>
    <p:extLst>
      <p:ext uri="{BB962C8B-B14F-4D97-AF65-F5344CB8AC3E}">
        <p14:creationId xmlns:p14="http://schemas.microsoft.com/office/powerpoint/2010/main" val="78042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5DDBFDA-6EA8-4F18-BFBC-60D44DF4BA7B}" type="datetimeFigureOut">
              <a:rPr lang="en-US" smtClean="0"/>
              <a:t>8/14/2014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C6F770A-508E-4F45-9A17-7A273548A513}" type="slidenum">
              <a:rPr lang="en-US" smtClean="0"/>
              <a:t>‹#›</a:t>
            </a:fld>
            <a:endParaRPr lang="en-US"/>
          </a:p>
        </p:txBody>
      </p:sp>
    </p:spTree>
    <p:extLst>
      <p:ext uri="{BB962C8B-B14F-4D97-AF65-F5344CB8AC3E}">
        <p14:creationId xmlns:p14="http://schemas.microsoft.com/office/powerpoint/2010/main" val="424861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6096000" cy="7171194"/>
          </a:xfrm>
          <a:prstGeom prst="rect">
            <a:avLst/>
          </a:prstGeom>
        </p:spPr>
        <p:txBody>
          <a:bodyPr wrap="square">
            <a:spAutoFit/>
          </a:bodyPr>
          <a:lstStyle/>
          <a:p>
            <a:pPr algn="ctr"/>
            <a:endParaRPr lang="en-US" sz="1000" b="1" dirty="0" smtClean="0">
              <a:latin typeface="Jolt" pitchFamily="2" charset="0"/>
            </a:endParaRPr>
          </a:p>
          <a:p>
            <a:pPr algn="ctr"/>
            <a:r>
              <a:rPr lang="en-US" sz="6600" b="1" dirty="0" smtClean="0">
                <a:latin typeface="Jolt" pitchFamily="2" charset="0"/>
              </a:rPr>
              <a:t>“</a:t>
            </a:r>
            <a:r>
              <a:rPr lang="en-US" sz="6600" b="1" dirty="0">
                <a:latin typeface="Jolt" pitchFamily="2" charset="0"/>
              </a:rPr>
              <a:t>A  Day in Your </a:t>
            </a:r>
          </a:p>
          <a:p>
            <a:pPr algn="ctr"/>
            <a:r>
              <a:rPr lang="en-US" sz="6600" b="1" dirty="0">
                <a:latin typeface="Jolt" pitchFamily="2" charset="0"/>
              </a:rPr>
              <a:t>Child’s Life </a:t>
            </a:r>
          </a:p>
          <a:p>
            <a:pPr algn="ctr"/>
            <a:r>
              <a:rPr lang="en-US" sz="6600" b="1" dirty="0">
                <a:latin typeface="Jolt" pitchFamily="2" charset="0"/>
              </a:rPr>
              <a:t>at Duncan Creek Elementary.”</a:t>
            </a:r>
          </a:p>
          <a:p>
            <a:pPr algn="r"/>
            <a:endParaRPr lang="en-US" sz="4800" dirty="0" smtClean="0"/>
          </a:p>
          <a:p>
            <a:pPr algn="r"/>
            <a:r>
              <a:rPr lang="en-US" sz="4800" dirty="0" smtClean="0"/>
              <a:t>                                            </a:t>
            </a:r>
            <a:r>
              <a:rPr lang="en-US" sz="3600" b="1" dirty="0" smtClean="0">
                <a:latin typeface="Jolt" pitchFamily="2" charset="0"/>
              </a:rPr>
              <a:t>Miss </a:t>
            </a:r>
            <a:r>
              <a:rPr lang="en-US" sz="3600" b="1" dirty="0" err="1" smtClean="0">
                <a:latin typeface="Jolt" pitchFamily="2" charset="0"/>
              </a:rPr>
              <a:t>Wilbanks</a:t>
            </a:r>
            <a:endParaRPr lang="en-US" sz="3600" b="1" dirty="0" smtClean="0">
              <a:latin typeface="Jolt" pitchFamily="2" charset="0"/>
            </a:endParaRPr>
          </a:p>
          <a:p>
            <a:pPr algn="r"/>
            <a:r>
              <a:rPr lang="en-US" sz="3600" b="1" dirty="0" smtClean="0">
                <a:latin typeface="Jolt" pitchFamily="2" charset="0"/>
              </a:rPr>
              <a:t>                                </a:t>
            </a:r>
            <a:r>
              <a:rPr lang="en-US" sz="2800" b="1" dirty="0">
                <a:latin typeface="Jolt" pitchFamily="2" charset="0"/>
              </a:rPr>
              <a:t>Kindergarten</a:t>
            </a:r>
            <a:r>
              <a:rPr lang="en-US" sz="3600" b="1" dirty="0">
                <a:latin typeface="Jolt" pitchFamily="2" charset="0"/>
              </a:rPr>
              <a:t> </a:t>
            </a:r>
          </a:p>
          <a:p>
            <a:r>
              <a:rPr lang="en-US" dirty="0"/>
              <a:t> </a:t>
            </a:r>
          </a:p>
        </p:txBody>
      </p:sp>
    </p:spTree>
    <p:extLst>
      <p:ext uri="{BB962C8B-B14F-4D97-AF65-F5344CB8AC3E}">
        <p14:creationId xmlns:p14="http://schemas.microsoft.com/office/powerpoint/2010/main" val="2009025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6418708" cy="821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63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5867400" cy="7571303"/>
          </a:xfrm>
          <a:prstGeom prst="rect">
            <a:avLst/>
          </a:prstGeom>
        </p:spPr>
        <p:txBody>
          <a:bodyPr wrap="square">
            <a:spAutoFit/>
          </a:bodyPr>
          <a:lstStyle/>
          <a:p>
            <a:r>
              <a:rPr lang="en-US" dirty="0" smtClean="0"/>
              <a:t>                                            Miss </a:t>
            </a:r>
            <a:r>
              <a:rPr lang="en-US" dirty="0" err="1"/>
              <a:t>Wilbanks</a:t>
            </a:r>
            <a:endParaRPr lang="en-US" dirty="0"/>
          </a:p>
          <a:p>
            <a:r>
              <a:rPr lang="en-US" dirty="0"/>
              <a:t>       </a:t>
            </a:r>
            <a:r>
              <a:rPr lang="en-US" dirty="0" smtClean="0"/>
              <a:t>                          </a:t>
            </a:r>
            <a:r>
              <a:rPr lang="en-US" dirty="0"/>
              <a:t>Kindergarten Class Schedule</a:t>
            </a:r>
          </a:p>
          <a:p>
            <a:r>
              <a:rPr lang="en-US" dirty="0"/>
              <a:t>       </a:t>
            </a:r>
            <a:r>
              <a:rPr lang="en-US" dirty="0" smtClean="0"/>
              <a:t>                                      2014- 2015</a:t>
            </a:r>
            <a:endParaRPr lang="en-US" dirty="0"/>
          </a:p>
          <a:p>
            <a:r>
              <a:rPr lang="en-US" dirty="0"/>
              <a:t>8:20 – </a:t>
            </a:r>
            <a:r>
              <a:rPr lang="en-US" dirty="0" smtClean="0"/>
              <a:t>9:00</a:t>
            </a:r>
            <a:r>
              <a:rPr lang="en-US" dirty="0" smtClean="0"/>
              <a:t>   </a:t>
            </a:r>
            <a:r>
              <a:rPr lang="en-US" dirty="0"/>
              <a:t>Arrival, Breakfast (optional), </a:t>
            </a:r>
            <a:r>
              <a:rPr lang="en-US" dirty="0" smtClean="0"/>
              <a:t>Morning Work </a:t>
            </a:r>
            <a:r>
              <a:rPr lang="en-US" dirty="0" smtClean="0"/>
              <a:t>Attendance </a:t>
            </a:r>
            <a:r>
              <a:rPr lang="en-US" dirty="0"/>
              <a:t>&amp; Morning Announcements</a:t>
            </a:r>
          </a:p>
          <a:p>
            <a:r>
              <a:rPr lang="en-US" dirty="0" smtClean="0"/>
              <a:t>9:00    </a:t>
            </a:r>
            <a:r>
              <a:rPr lang="en-US" dirty="0"/>
              <a:t>Restroom </a:t>
            </a:r>
            <a:r>
              <a:rPr lang="en-US" dirty="0" smtClean="0"/>
              <a:t>Break</a:t>
            </a:r>
            <a:endParaRPr lang="en-US" dirty="0"/>
          </a:p>
          <a:p>
            <a:r>
              <a:rPr lang="en-US" dirty="0"/>
              <a:t>9</a:t>
            </a:r>
            <a:r>
              <a:rPr lang="en-US" dirty="0" smtClean="0"/>
              <a:t>:15 </a:t>
            </a:r>
            <a:r>
              <a:rPr lang="en-US" dirty="0"/>
              <a:t>– </a:t>
            </a:r>
            <a:r>
              <a:rPr lang="en-US" dirty="0" smtClean="0"/>
              <a:t>10:30    Language Arts, Literacy Centers, </a:t>
            </a:r>
            <a:r>
              <a:rPr lang="en-US" dirty="0"/>
              <a:t>Guided Reading &amp; Writing</a:t>
            </a:r>
          </a:p>
          <a:p>
            <a:r>
              <a:rPr lang="en-US" dirty="0" smtClean="0"/>
              <a:t>10:30 </a:t>
            </a:r>
            <a:r>
              <a:rPr lang="en-US" dirty="0"/>
              <a:t>– </a:t>
            </a:r>
            <a:r>
              <a:rPr lang="en-US" dirty="0" smtClean="0"/>
              <a:t>11:00 </a:t>
            </a:r>
            <a:r>
              <a:rPr lang="en-US" dirty="0"/>
              <a:t>– </a:t>
            </a:r>
            <a:r>
              <a:rPr lang="en-US" dirty="0" smtClean="0"/>
              <a:t>Snack</a:t>
            </a:r>
            <a:r>
              <a:rPr lang="en-US" dirty="0" smtClean="0"/>
              <a:t> </a:t>
            </a:r>
            <a:endParaRPr lang="en-US" dirty="0"/>
          </a:p>
          <a:p>
            <a:r>
              <a:rPr lang="en-US" dirty="0" smtClean="0"/>
              <a:t>11:00 </a:t>
            </a:r>
            <a:r>
              <a:rPr lang="en-US" dirty="0"/>
              <a:t>– </a:t>
            </a:r>
            <a:r>
              <a:rPr lang="en-US" dirty="0" smtClean="0"/>
              <a:t>12:00 </a:t>
            </a:r>
            <a:r>
              <a:rPr lang="en-US" dirty="0"/>
              <a:t>– </a:t>
            </a:r>
            <a:r>
              <a:rPr lang="en-US" dirty="0"/>
              <a:t> </a:t>
            </a:r>
            <a:r>
              <a:rPr lang="en-US" dirty="0" smtClean="0"/>
              <a:t>Math</a:t>
            </a:r>
            <a:endParaRPr lang="en-US" dirty="0" smtClean="0"/>
          </a:p>
          <a:p>
            <a:r>
              <a:rPr lang="en-US" dirty="0" smtClean="0"/>
              <a:t>12:00 – 12:15 - </a:t>
            </a:r>
            <a:r>
              <a:rPr lang="en-US" dirty="0" smtClean="0"/>
              <a:t>Restroom Break</a:t>
            </a:r>
          </a:p>
          <a:p>
            <a:r>
              <a:rPr lang="en-US" dirty="0" smtClean="0"/>
              <a:t>12:15 – 12:45 – SPECIALS – Art, Music, Language Arts, &amp; P.E.</a:t>
            </a:r>
            <a:endParaRPr lang="en-US" dirty="0"/>
          </a:p>
          <a:p>
            <a:r>
              <a:rPr lang="en-US" dirty="0" smtClean="0"/>
              <a:t>12:50 </a:t>
            </a:r>
            <a:r>
              <a:rPr lang="en-US" dirty="0"/>
              <a:t>– </a:t>
            </a:r>
            <a:r>
              <a:rPr lang="en-US" dirty="0" smtClean="0"/>
              <a:t>1:15   </a:t>
            </a:r>
            <a:r>
              <a:rPr lang="en-US" dirty="0"/>
              <a:t>-   LUNCH (Table # </a:t>
            </a:r>
            <a:r>
              <a:rPr lang="en-US" dirty="0" smtClean="0"/>
              <a:t>4 &amp; #5)</a:t>
            </a:r>
            <a:endParaRPr lang="en-US" dirty="0"/>
          </a:p>
          <a:p>
            <a:r>
              <a:rPr lang="en-US" dirty="0"/>
              <a:t>1:15 – 1:30  - Restroom Break</a:t>
            </a:r>
          </a:p>
          <a:p>
            <a:r>
              <a:rPr lang="en-US" dirty="0"/>
              <a:t>1:30 – </a:t>
            </a:r>
            <a:r>
              <a:rPr lang="en-US" dirty="0" smtClean="0"/>
              <a:t>2:00</a:t>
            </a:r>
            <a:r>
              <a:rPr lang="en-US" dirty="0" smtClean="0"/>
              <a:t> </a:t>
            </a:r>
            <a:r>
              <a:rPr lang="en-US" dirty="0"/>
              <a:t>– Outside Time, Playground </a:t>
            </a:r>
            <a:endParaRPr lang="en-US" dirty="0" smtClean="0"/>
          </a:p>
          <a:p>
            <a:r>
              <a:rPr lang="en-US" dirty="0" smtClean="0"/>
              <a:t>(</a:t>
            </a:r>
            <a:r>
              <a:rPr lang="en-US" dirty="0"/>
              <a:t>We go out with Mrs. Corrigan’s K Class</a:t>
            </a:r>
            <a:r>
              <a:rPr lang="en-US" dirty="0" smtClean="0"/>
              <a:t>) </a:t>
            </a:r>
          </a:p>
          <a:p>
            <a:r>
              <a:rPr lang="en-US" dirty="0" smtClean="0"/>
              <a:t>2:00  </a:t>
            </a:r>
            <a:r>
              <a:rPr lang="en-US" dirty="0"/>
              <a:t>-  Water, Restroom Break</a:t>
            </a:r>
          </a:p>
          <a:p>
            <a:r>
              <a:rPr lang="en-US" dirty="0" smtClean="0"/>
              <a:t>2</a:t>
            </a:r>
            <a:r>
              <a:rPr lang="en-US" dirty="0" smtClean="0"/>
              <a:t>:15 – 3:00 </a:t>
            </a:r>
            <a:r>
              <a:rPr lang="en-US" dirty="0"/>
              <a:t>– </a:t>
            </a:r>
            <a:r>
              <a:rPr lang="en-US" dirty="0" smtClean="0"/>
              <a:t>Science &amp; </a:t>
            </a:r>
            <a:r>
              <a:rPr lang="en-US" dirty="0" smtClean="0"/>
              <a:t>Social Studies, </a:t>
            </a:r>
            <a:r>
              <a:rPr lang="en-US" dirty="0" smtClean="0"/>
              <a:t>Centers, Language Arts &amp; Math </a:t>
            </a:r>
            <a:r>
              <a:rPr lang="en-US" dirty="0"/>
              <a:t>Small Group Activities </a:t>
            </a:r>
            <a:r>
              <a:rPr lang="en-US" dirty="0" smtClean="0"/>
              <a:t> (</a:t>
            </a:r>
            <a:r>
              <a:rPr lang="en-US" dirty="0"/>
              <a:t>Enrichment &amp; Extra Help)</a:t>
            </a:r>
          </a:p>
          <a:p>
            <a:r>
              <a:rPr lang="en-US" dirty="0" smtClean="0"/>
              <a:t>Complete </a:t>
            </a:r>
            <a:r>
              <a:rPr lang="en-US" dirty="0"/>
              <a:t>Daily Behavior Calendar in red folders for all students</a:t>
            </a:r>
          </a:p>
          <a:p>
            <a:r>
              <a:rPr lang="en-US" dirty="0"/>
              <a:t>*Book Buddies with </a:t>
            </a:r>
            <a:r>
              <a:rPr lang="en-US" dirty="0" smtClean="0"/>
              <a:t>Mrs. Logan’s 1</a:t>
            </a:r>
            <a:r>
              <a:rPr lang="en-US" baseline="30000" dirty="0" smtClean="0"/>
              <a:t>st</a:t>
            </a:r>
            <a:r>
              <a:rPr lang="en-US" dirty="0" smtClean="0"/>
              <a:t> Grade </a:t>
            </a:r>
            <a:r>
              <a:rPr lang="en-US" dirty="0"/>
              <a:t>Class each Friday </a:t>
            </a:r>
          </a:p>
          <a:p>
            <a:r>
              <a:rPr lang="en-US" dirty="0"/>
              <a:t>3:00 – Clean-Up, Get ready to go home, Pass out daily folders, </a:t>
            </a:r>
            <a:r>
              <a:rPr lang="en-US" dirty="0" err="1" smtClean="0"/>
              <a:t>Storytime</a:t>
            </a:r>
            <a:r>
              <a:rPr lang="en-US" dirty="0" smtClean="0"/>
              <a:t>      </a:t>
            </a:r>
          </a:p>
          <a:p>
            <a:r>
              <a:rPr lang="en-US" dirty="0" smtClean="0"/>
              <a:t>3:30 </a:t>
            </a:r>
            <a:r>
              <a:rPr lang="en-US" dirty="0"/>
              <a:t>– 3:45 – Dismissal, Bus Call</a:t>
            </a:r>
          </a:p>
          <a:p>
            <a:r>
              <a:rPr lang="en-US" dirty="0"/>
              <a:t> </a:t>
            </a:r>
          </a:p>
        </p:txBody>
      </p:sp>
    </p:spTree>
    <p:extLst>
      <p:ext uri="{BB962C8B-B14F-4D97-AF65-F5344CB8AC3E}">
        <p14:creationId xmlns:p14="http://schemas.microsoft.com/office/powerpoint/2010/main" val="190498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6705600" cy="8125301"/>
          </a:xfrm>
          <a:prstGeom prst="rect">
            <a:avLst/>
          </a:prstGeom>
        </p:spPr>
        <p:txBody>
          <a:bodyPr wrap="square">
            <a:spAutoFit/>
          </a:bodyPr>
          <a:lstStyle/>
          <a:p>
            <a:r>
              <a:rPr lang="en-US" b="1" dirty="0"/>
              <a:t>Conduct &amp; Work Habits</a:t>
            </a:r>
            <a:endParaRPr lang="en-US" dirty="0"/>
          </a:p>
          <a:p>
            <a:r>
              <a:rPr lang="en-US" dirty="0"/>
              <a:t> </a:t>
            </a:r>
          </a:p>
          <a:p>
            <a:r>
              <a:rPr lang="en-US" b="1" dirty="0"/>
              <a:t>Dear Parents,</a:t>
            </a:r>
            <a:endParaRPr lang="en-US" dirty="0"/>
          </a:p>
          <a:p>
            <a:r>
              <a:rPr lang="en-US" b="1" dirty="0"/>
              <a:t>	If your child has a “good day” at school, I will indicate this with a “smiling face” or the day may be blank.  I may not always have a chance to draw the “smiling faces” on the calendar, but feel free to do so each night at home with your child.  :0)   Please initial beside each day on your child’s calendar if he or she has a number marked. </a:t>
            </a:r>
            <a:r>
              <a:rPr lang="en-US" b="1" u="sng" dirty="0"/>
              <a:t>A </a:t>
            </a:r>
            <a:r>
              <a:rPr lang="en-US" b="1" i="1" u="sng" dirty="0"/>
              <a:t>number</a:t>
            </a:r>
            <a:r>
              <a:rPr lang="en-US" b="1" u="sng" dirty="0"/>
              <a:t> (or </a:t>
            </a:r>
            <a:r>
              <a:rPr lang="en-US" b="1" i="1" u="sng" dirty="0"/>
              <a:t>numbers</a:t>
            </a:r>
            <a:r>
              <a:rPr lang="en-US" b="1" u="sng" dirty="0"/>
              <a:t>) indicates an area where improvement is needed</a:t>
            </a:r>
            <a:r>
              <a:rPr lang="en-US" b="1" dirty="0"/>
              <a:t>.  Please use the number key to know how your child is doing each day.  Please use the “zippered pouch” to send in notes or money.  Also, your child may purchase ice cream each Friday for $ 1.00 (this is optional).  </a:t>
            </a:r>
            <a:endParaRPr lang="en-US" dirty="0"/>
          </a:p>
          <a:p>
            <a:r>
              <a:rPr lang="en-US" b="1" dirty="0"/>
              <a:t>                                   Thank You!  Miss </a:t>
            </a:r>
            <a:r>
              <a:rPr lang="en-US" b="1" dirty="0" err="1"/>
              <a:t>Wilbanks</a:t>
            </a:r>
            <a:endParaRPr lang="en-US" dirty="0"/>
          </a:p>
          <a:p>
            <a:r>
              <a:rPr lang="en-US" b="1" dirty="0"/>
              <a:t> </a:t>
            </a:r>
            <a:endParaRPr lang="en-US" dirty="0"/>
          </a:p>
          <a:p>
            <a:r>
              <a:rPr lang="en-US" dirty="0"/>
              <a:t>#1    Shows self control</a:t>
            </a:r>
          </a:p>
          <a:p>
            <a:r>
              <a:rPr lang="en-US" dirty="0"/>
              <a:t>#2    Exhibits a positive behavior</a:t>
            </a:r>
          </a:p>
          <a:p>
            <a:r>
              <a:rPr lang="en-US" dirty="0"/>
              <a:t>#3    Controls talking</a:t>
            </a:r>
          </a:p>
          <a:p>
            <a:r>
              <a:rPr lang="en-US" dirty="0"/>
              <a:t>#4    Shows good manners</a:t>
            </a:r>
          </a:p>
          <a:p>
            <a:r>
              <a:rPr lang="en-US" dirty="0"/>
              <a:t>#5    Works and plays well in a group</a:t>
            </a:r>
          </a:p>
          <a:p>
            <a:r>
              <a:rPr lang="en-US" dirty="0"/>
              <a:t>#6     Respects others</a:t>
            </a:r>
          </a:p>
          <a:p>
            <a:r>
              <a:rPr lang="en-US" dirty="0"/>
              <a:t>#7     Actively participates in class</a:t>
            </a:r>
          </a:p>
          <a:p>
            <a:r>
              <a:rPr lang="en-US" dirty="0"/>
              <a:t>#8     Works independently /stays on task</a:t>
            </a:r>
          </a:p>
          <a:p>
            <a:r>
              <a:rPr lang="en-US" dirty="0"/>
              <a:t>#9     Returns materials sent home</a:t>
            </a:r>
          </a:p>
          <a:p>
            <a:r>
              <a:rPr lang="en-US" dirty="0"/>
              <a:t>#10   Listens and follows directions</a:t>
            </a:r>
          </a:p>
          <a:p>
            <a:r>
              <a:rPr lang="en-US" dirty="0"/>
              <a:t>#11    Completes assignments on time</a:t>
            </a:r>
          </a:p>
          <a:p>
            <a:r>
              <a:rPr lang="en-US" dirty="0"/>
              <a:t>#12   Uses time wisely </a:t>
            </a:r>
          </a:p>
          <a:p>
            <a:r>
              <a:rPr lang="en-US" dirty="0"/>
              <a:t> </a:t>
            </a:r>
          </a:p>
          <a:p>
            <a:r>
              <a:rPr lang="en-US" dirty="0"/>
              <a:t> </a:t>
            </a:r>
          </a:p>
        </p:txBody>
      </p:sp>
    </p:spTree>
    <p:extLst>
      <p:ext uri="{BB962C8B-B14F-4D97-AF65-F5344CB8AC3E}">
        <p14:creationId xmlns:p14="http://schemas.microsoft.com/office/powerpoint/2010/main" val="105456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6358844"/>
              </p:ext>
            </p:extLst>
          </p:nvPr>
        </p:nvGraphicFramePr>
        <p:xfrm>
          <a:off x="63873" y="1237970"/>
          <a:ext cx="6641727" cy="7067830"/>
        </p:xfrm>
        <a:graphic>
          <a:graphicData uri="http://schemas.openxmlformats.org/drawingml/2006/table">
            <a:tbl>
              <a:tblPr firstRow="1" firstCol="1" lastRow="1" lastCol="1" bandRow="1" bandCol="1">
                <a:tableStyleId>{5C22544A-7EE6-4342-B048-85BDC9FD1C3A}</a:tableStyleId>
              </a:tblPr>
              <a:tblGrid>
                <a:gridCol w="1155327"/>
                <a:gridCol w="1143000"/>
                <a:gridCol w="1447800"/>
                <a:gridCol w="1295400"/>
                <a:gridCol w="1600200"/>
              </a:tblGrid>
              <a:tr h="685800">
                <a:tc>
                  <a:txBody>
                    <a:bodyPr/>
                    <a:lstStyle/>
                    <a:p>
                      <a:pPr marL="0" marR="0" algn="l">
                        <a:spcBef>
                          <a:spcPts val="0"/>
                        </a:spcBef>
                        <a:spcAft>
                          <a:spcPts val="0"/>
                        </a:spcAft>
                      </a:pPr>
                      <a:r>
                        <a:rPr lang="en-US" sz="800" dirty="0">
                          <a:effectLst/>
                        </a:rPr>
                        <a:t> </a:t>
                      </a:r>
                    </a:p>
                    <a:p>
                      <a:pPr marL="0" marR="0" algn="ctr">
                        <a:spcBef>
                          <a:spcPts val="0"/>
                        </a:spcBef>
                        <a:spcAft>
                          <a:spcPts val="0"/>
                        </a:spcAft>
                      </a:pPr>
                      <a:r>
                        <a:rPr lang="en-US" sz="800" dirty="0">
                          <a:effectLst/>
                        </a:rPr>
                        <a:t> </a:t>
                      </a:r>
                      <a:endParaRPr lang="en-US" sz="800" dirty="0">
                        <a:effectLst/>
                        <a:latin typeface="Times New Roman"/>
                        <a:ea typeface="Times New Roman"/>
                      </a:endParaRPr>
                    </a:p>
                  </a:txBody>
                  <a:tcPr marL="45384" marR="45384" marT="0" marB="0"/>
                </a:tc>
                <a:tc>
                  <a:txBody>
                    <a:bodyPr/>
                    <a:lstStyle/>
                    <a:p>
                      <a:pPr marL="0" marR="0" algn="ctr">
                        <a:spcBef>
                          <a:spcPts val="0"/>
                        </a:spcBef>
                        <a:spcAft>
                          <a:spcPts val="0"/>
                        </a:spcAft>
                      </a:pPr>
                      <a:r>
                        <a:rPr lang="en-US" sz="1400" dirty="0">
                          <a:effectLst/>
                        </a:rPr>
                        <a:t>Does Not Meet</a:t>
                      </a:r>
                    </a:p>
                    <a:p>
                      <a:pPr marL="0" marR="0" algn="ctr">
                        <a:spcBef>
                          <a:spcPts val="0"/>
                        </a:spcBef>
                        <a:spcAft>
                          <a:spcPts val="0"/>
                        </a:spcAft>
                      </a:pPr>
                      <a:r>
                        <a:rPr lang="en-US" sz="800" dirty="0">
                          <a:effectLst/>
                        </a:rPr>
                        <a:t> </a:t>
                      </a:r>
                      <a:endParaRPr lang="en-US" sz="800" dirty="0">
                        <a:effectLst/>
                        <a:latin typeface="Times New Roman"/>
                        <a:ea typeface="Times New Roman"/>
                      </a:endParaRPr>
                    </a:p>
                  </a:txBody>
                  <a:tcPr marL="45384" marR="45384" marT="0" marB="0"/>
                </a:tc>
                <a:tc>
                  <a:txBody>
                    <a:bodyPr/>
                    <a:lstStyle/>
                    <a:p>
                      <a:pPr marL="0" marR="0" algn="ctr">
                        <a:spcBef>
                          <a:spcPts val="0"/>
                        </a:spcBef>
                        <a:spcAft>
                          <a:spcPts val="0"/>
                        </a:spcAft>
                      </a:pPr>
                      <a:r>
                        <a:rPr lang="en-US" sz="1400" dirty="0">
                          <a:effectLst/>
                        </a:rPr>
                        <a:t>Approaching Expectations</a:t>
                      </a:r>
                      <a:endParaRPr lang="en-US" sz="1400" dirty="0">
                        <a:effectLst/>
                        <a:latin typeface="Times New Roman"/>
                        <a:ea typeface="Times New Roman"/>
                      </a:endParaRPr>
                    </a:p>
                  </a:txBody>
                  <a:tcPr marL="45384" marR="45384" marT="0" marB="0"/>
                </a:tc>
                <a:tc>
                  <a:txBody>
                    <a:bodyPr/>
                    <a:lstStyle/>
                    <a:p>
                      <a:pPr marL="0" marR="0" algn="l">
                        <a:spcBef>
                          <a:spcPts val="0"/>
                        </a:spcBef>
                        <a:spcAft>
                          <a:spcPts val="0"/>
                        </a:spcAft>
                      </a:pPr>
                      <a:r>
                        <a:rPr lang="en-US" sz="1400" dirty="0">
                          <a:effectLst/>
                        </a:rPr>
                        <a:t>Meets Expectations</a:t>
                      </a:r>
                      <a:endParaRPr lang="en-US" sz="1400" dirty="0">
                        <a:effectLst/>
                        <a:latin typeface="Times New Roman"/>
                        <a:ea typeface="Times New Roman"/>
                      </a:endParaRPr>
                    </a:p>
                  </a:txBody>
                  <a:tcPr marL="45384" marR="45384" marT="0" marB="0"/>
                </a:tc>
                <a:tc>
                  <a:txBody>
                    <a:bodyPr/>
                    <a:lstStyle/>
                    <a:p>
                      <a:pPr marL="0" marR="0" algn="l">
                        <a:spcBef>
                          <a:spcPts val="0"/>
                        </a:spcBef>
                        <a:spcAft>
                          <a:spcPts val="0"/>
                        </a:spcAft>
                      </a:pPr>
                      <a:r>
                        <a:rPr lang="en-US" sz="1400" dirty="0">
                          <a:effectLst/>
                        </a:rPr>
                        <a:t>Exceeds </a:t>
                      </a:r>
                      <a:endParaRPr lang="en-US" sz="1400" dirty="0" smtClean="0">
                        <a:effectLst/>
                      </a:endParaRPr>
                    </a:p>
                    <a:p>
                      <a:pPr marL="0" marR="0" algn="l">
                        <a:spcBef>
                          <a:spcPts val="0"/>
                        </a:spcBef>
                        <a:spcAft>
                          <a:spcPts val="0"/>
                        </a:spcAft>
                      </a:pPr>
                      <a:r>
                        <a:rPr lang="en-US" sz="1400" dirty="0" smtClean="0">
                          <a:effectLst/>
                        </a:rPr>
                        <a:t>Expectations</a:t>
                      </a:r>
                      <a:endParaRPr lang="en-US" sz="1400" dirty="0">
                        <a:effectLst/>
                        <a:latin typeface="Times New Roman"/>
                        <a:ea typeface="Times New Roman"/>
                      </a:endParaRPr>
                    </a:p>
                  </a:txBody>
                  <a:tcPr marL="45384" marR="45384" marT="0" marB="0"/>
                </a:tc>
              </a:tr>
              <a:tr h="914400">
                <a:tc>
                  <a:txBody>
                    <a:bodyPr/>
                    <a:lstStyle/>
                    <a:p>
                      <a:pPr marL="0" marR="0" algn="ctr">
                        <a:spcBef>
                          <a:spcPts val="0"/>
                        </a:spcBef>
                        <a:spcAft>
                          <a:spcPts val="0"/>
                        </a:spcAft>
                      </a:pPr>
                      <a:r>
                        <a:rPr lang="en-US" sz="1200" dirty="0">
                          <a:effectLst/>
                        </a:rPr>
                        <a:t>Ideas</a:t>
                      </a:r>
                    </a:p>
                    <a:p>
                      <a:pPr marL="0" marR="0" algn="l">
                        <a:spcBef>
                          <a:spcPts val="0"/>
                        </a:spcBef>
                        <a:spcAft>
                          <a:spcPts val="0"/>
                        </a:spcAft>
                      </a:pPr>
                      <a:r>
                        <a:rPr lang="en-US" sz="700" dirty="0">
                          <a:effectLst/>
                        </a:rPr>
                        <a:t>       </a:t>
                      </a:r>
                      <a:endParaRPr lang="en-US" sz="11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200" dirty="0">
                          <a:effectLst/>
                        </a:rPr>
                        <a:t>I do not understand my story or picture</a:t>
                      </a:r>
                      <a:r>
                        <a:rPr lang="en-US" sz="800" dirty="0">
                          <a:effectLst/>
                        </a:rPr>
                        <a:t>.</a:t>
                      </a:r>
                      <a:endParaRPr lang="en-US" sz="8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used a picture to tell my story.  I attempted to write 1 or 2 sentences</a:t>
                      </a:r>
                      <a:r>
                        <a:rPr lang="en-US" sz="800" dirty="0">
                          <a:effectLst/>
                        </a:rPr>
                        <a:t>.</a:t>
                      </a:r>
                      <a:endParaRPr lang="en-US" sz="8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200" dirty="0">
                          <a:effectLst/>
                        </a:rPr>
                        <a:t>I wrote </a:t>
                      </a:r>
                      <a:r>
                        <a:rPr lang="en-US" sz="1200" dirty="0" smtClean="0">
                          <a:effectLst/>
                        </a:rPr>
                        <a:t>four</a:t>
                      </a:r>
                      <a:r>
                        <a:rPr lang="en-US" sz="1200" baseline="0" dirty="0" smtClean="0">
                          <a:effectLst/>
                        </a:rPr>
                        <a:t> </a:t>
                      </a:r>
                      <a:r>
                        <a:rPr lang="en-US" sz="1200" dirty="0" smtClean="0">
                          <a:effectLst/>
                        </a:rPr>
                        <a:t>or </a:t>
                      </a:r>
                      <a:r>
                        <a:rPr lang="en-US" sz="1200" dirty="0">
                          <a:effectLst/>
                        </a:rPr>
                        <a:t>more sentences about my story.  My picture and story match.</a:t>
                      </a:r>
                      <a:endParaRPr lang="en-US" sz="12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My story is interesting. </a:t>
                      </a:r>
                      <a:endParaRPr lang="en-US" sz="1400" dirty="0">
                        <a:effectLst/>
                        <a:latin typeface="Times New Roman"/>
                        <a:ea typeface="Times New Roman"/>
                      </a:endParaRPr>
                    </a:p>
                  </a:txBody>
                  <a:tcPr marL="45384" marR="45384" marT="0" marB="0"/>
                </a:tc>
              </a:tr>
              <a:tr h="1295400">
                <a:tc>
                  <a:txBody>
                    <a:bodyPr/>
                    <a:lstStyle/>
                    <a:p>
                      <a:pPr marL="0" marR="0" algn="ctr">
                        <a:spcBef>
                          <a:spcPts val="0"/>
                        </a:spcBef>
                        <a:spcAft>
                          <a:spcPts val="0"/>
                        </a:spcAft>
                      </a:pPr>
                      <a:r>
                        <a:rPr lang="en-US" sz="1100" dirty="0">
                          <a:effectLst/>
                        </a:rPr>
                        <a:t>Organization</a:t>
                      </a:r>
                    </a:p>
                    <a:p>
                      <a:pPr marL="0" marR="0" algn="l">
                        <a:spcBef>
                          <a:spcPts val="0"/>
                        </a:spcBef>
                        <a:spcAft>
                          <a:spcPts val="0"/>
                        </a:spcAft>
                      </a:pPr>
                      <a:r>
                        <a:rPr lang="en-US" sz="700" dirty="0">
                          <a:effectLst/>
                        </a:rPr>
                        <a:t>          </a:t>
                      </a:r>
                      <a:endParaRPr lang="en-US" sz="8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My words are in no order.</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wrote a beginning to my story.</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wrote a beginning and ending to my story.</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wrote a beginning, middle, and ending to my story.  My sentences sounded smooth together.</a:t>
                      </a:r>
                      <a:endParaRPr lang="en-US" sz="1400" dirty="0">
                        <a:effectLst/>
                        <a:latin typeface="Times New Roman"/>
                        <a:ea typeface="Times New Roman"/>
                      </a:endParaRPr>
                    </a:p>
                  </a:txBody>
                  <a:tcPr marL="45384" marR="45384" marT="0" marB="0"/>
                </a:tc>
              </a:tr>
              <a:tr h="726141">
                <a:tc>
                  <a:txBody>
                    <a:bodyPr/>
                    <a:lstStyle/>
                    <a:p>
                      <a:pPr marL="0" marR="0" algn="ctr">
                        <a:spcBef>
                          <a:spcPts val="0"/>
                        </a:spcBef>
                        <a:spcAft>
                          <a:spcPts val="0"/>
                        </a:spcAft>
                      </a:pPr>
                      <a:r>
                        <a:rPr lang="en-US" sz="1200" dirty="0">
                          <a:effectLst/>
                        </a:rPr>
                        <a:t>Style</a:t>
                      </a:r>
                    </a:p>
                    <a:p>
                      <a:pPr marL="0" marR="0" algn="l">
                        <a:spcBef>
                          <a:spcPts val="0"/>
                        </a:spcBef>
                        <a:spcAft>
                          <a:spcPts val="0"/>
                        </a:spcAft>
                      </a:pPr>
                      <a:r>
                        <a:rPr lang="en-US" sz="700" dirty="0">
                          <a:effectLst/>
                        </a:rPr>
                        <a:t>        </a:t>
                      </a:r>
                      <a:endParaRPr lang="en-US" sz="8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My words and pictures do not match.</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used easy or repeating words.  </a:t>
                      </a:r>
                    </a:p>
                    <a:p>
                      <a:pPr marL="228600" marR="0" algn="l">
                        <a:spcBef>
                          <a:spcPts val="0"/>
                        </a:spcBef>
                        <a:spcAft>
                          <a:spcPts val="0"/>
                        </a:spcAft>
                      </a:pPr>
                      <a:r>
                        <a:rPr lang="en-US" sz="1400" dirty="0">
                          <a:effectLst/>
                        </a:rPr>
                        <a:t>I copied words from the teacher or classroom.</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a:effectLst/>
                        </a:rPr>
                        <a:t>I used easy words and sentences.</a:t>
                      </a:r>
                      <a:endParaRPr lang="en-US" sz="140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wrote many interesting words and sentences.</a:t>
                      </a:r>
                      <a:endParaRPr lang="en-US" sz="1400" dirty="0">
                        <a:effectLst/>
                        <a:latin typeface="Times New Roman"/>
                        <a:ea typeface="Times New Roman"/>
                      </a:endParaRPr>
                    </a:p>
                  </a:txBody>
                  <a:tcPr marL="45384" marR="45384" marT="0" marB="0"/>
                </a:tc>
              </a:tr>
              <a:tr h="2084350">
                <a:tc>
                  <a:txBody>
                    <a:bodyPr/>
                    <a:lstStyle/>
                    <a:p>
                      <a:pPr marL="0" marR="0" algn="l">
                        <a:spcBef>
                          <a:spcPts val="0"/>
                        </a:spcBef>
                        <a:spcAft>
                          <a:spcPts val="0"/>
                        </a:spcAft>
                      </a:pPr>
                      <a:r>
                        <a:rPr lang="en-US" sz="1400" dirty="0" smtClean="0">
                          <a:effectLst/>
                        </a:rPr>
                        <a:t>Conventions</a:t>
                      </a:r>
                      <a:endParaRPr lang="en-US" sz="1400" dirty="0">
                        <a:effectLst/>
                      </a:endParaRP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My words are all over the page.</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I have a lot of mistakes.  My story is hard to understand.</a:t>
                      </a:r>
                      <a:endParaRPr lang="en-US" sz="1400" dirty="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a:effectLst/>
                        </a:rPr>
                        <a:t>I have some mistakes.</a:t>
                      </a:r>
                    </a:p>
                    <a:p>
                      <a:pPr marL="228600" marR="0" algn="l">
                        <a:spcBef>
                          <a:spcPts val="0"/>
                        </a:spcBef>
                        <a:spcAft>
                          <a:spcPts val="0"/>
                        </a:spcAft>
                      </a:pPr>
                      <a:r>
                        <a:rPr lang="en-US" sz="1400">
                          <a:effectLst/>
                        </a:rPr>
                        <a:t>I spell using sounds.  I used some capital letters and endmarks. </a:t>
                      </a:r>
                      <a:endParaRPr lang="en-US" sz="1400">
                        <a:effectLst/>
                        <a:latin typeface="Times New Roman"/>
                        <a:ea typeface="Times New Roman"/>
                      </a:endParaRPr>
                    </a:p>
                  </a:txBody>
                  <a:tcPr marL="45384" marR="45384" marT="0" marB="0"/>
                </a:tc>
                <a:tc>
                  <a:txBody>
                    <a:bodyPr/>
                    <a:lstStyle/>
                    <a:p>
                      <a:pPr marL="228600" marR="0" algn="l">
                        <a:spcBef>
                          <a:spcPts val="0"/>
                        </a:spcBef>
                        <a:spcAft>
                          <a:spcPts val="0"/>
                        </a:spcAft>
                      </a:pPr>
                      <a:r>
                        <a:rPr lang="en-US" sz="1400" dirty="0">
                          <a:effectLst/>
                        </a:rPr>
                        <a:t>The reader can understand my sentences.  My words are spelled right.  </a:t>
                      </a:r>
                    </a:p>
                    <a:p>
                      <a:pPr marL="228600" marR="0" algn="l">
                        <a:spcBef>
                          <a:spcPts val="0"/>
                        </a:spcBef>
                        <a:spcAft>
                          <a:spcPts val="0"/>
                        </a:spcAft>
                      </a:pPr>
                      <a:r>
                        <a:rPr lang="en-US" sz="1400" dirty="0">
                          <a:effectLst/>
                        </a:rPr>
                        <a:t>I used capital letters and </a:t>
                      </a:r>
                      <a:r>
                        <a:rPr lang="en-US" sz="1400" dirty="0" err="1">
                          <a:effectLst/>
                        </a:rPr>
                        <a:t>endmarks</a:t>
                      </a:r>
                      <a:r>
                        <a:rPr lang="en-US" sz="1400" dirty="0">
                          <a:effectLst/>
                        </a:rPr>
                        <a:t>.</a:t>
                      </a:r>
                      <a:endParaRPr lang="en-US" sz="1400" dirty="0">
                        <a:effectLst/>
                        <a:latin typeface="Times New Roman"/>
                        <a:ea typeface="Times New Roman"/>
                      </a:endParaRPr>
                    </a:p>
                  </a:txBody>
                  <a:tcPr marL="45384" marR="45384" marT="0" marB="0"/>
                </a:tc>
              </a:tr>
            </a:tbl>
          </a:graphicData>
        </a:graphic>
      </p:graphicFrame>
      <p:pic>
        <p:nvPicPr>
          <p:cNvPr id="11265" name="Picture 1" descr="MCj036755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635" y="670560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914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ea typeface="Times New Roman" pitchFamily="18" charset="0"/>
              </a:rPr>
              <a:t>GCPS Writing Rubric for Narrative Writing</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ea typeface="Times New Roman" pitchFamily="18" charset="0"/>
              </a:rPr>
              <a:t>Kindergarten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6"/>
          <p:cNvSpPr>
            <a:spLocks noChangeArrowheads="1"/>
          </p:cNvSpPr>
          <p:nvPr/>
        </p:nvSpPr>
        <p:spPr bwMode="auto">
          <a:xfrm>
            <a:off x="342900" y="42052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6" y="2209800"/>
            <a:ext cx="838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81" y="3618660"/>
            <a:ext cx="779655" cy="75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23" y="5181600"/>
            <a:ext cx="533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84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AnchorPapers.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9333" t="11659" r="15778"/>
          <a:stretch/>
        </p:blipFill>
        <p:spPr>
          <a:xfrm>
            <a:off x="304800" y="304801"/>
            <a:ext cx="6248400" cy="8839200"/>
          </a:xfrm>
        </p:spPr>
      </p:pic>
    </p:spTree>
    <p:extLst>
      <p:ext uri="{BB962C8B-B14F-4D97-AF65-F5344CB8AC3E}">
        <p14:creationId xmlns:p14="http://schemas.microsoft.com/office/powerpoint/2010/main" val="41110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nchorPapers.pdf - Adobe Reader"/>
          <p:cNvPicPr>
            <a:picLocks noChangeAspect="1"/>
          </p:cNvPicPr>
          <p:nvPr/>
        </p:nvPicPr>
        <p:blipFill rotWithShape="1">
          <a:blip r:embed="rId2">
            <a:extLst>
              <a:ext uri="{28A0092B-C50C-407E-A947-70E740481C1C}">
                <a14:useLocalDpi xmlns:a14="http://schemas.microsoft.com/office/drawing/2010/main" val="0"/>
              </a:ext>
            </a:extLst>
          </a:blip>
          <a:srcRect l="20267" t="11634" r="17867"/>
          <a:stretch/>
        </p:blipFill>
        <p:spPr>
          <a:xfrm>
            <a:off x="152400" y="304800"/>
            <a:ext cx="6477000" cy="8686801"/>
          </a:xfrm>
          <a:prstGeom prst="rect">
            <a:avLst/>
          </a:prstGeom>
        </p:spPr>
      </p:pic>
    </p:spTree>
    <p:extLst>
      <p:ext uri="{BB962C8B-B14F-4D97-AF65-F5344CB8AC3E}">
        <p14:creationId xmlns:p14="http://schemas.microsoft.com/office/powerpoint/2010/main" val="1608003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nchorPapers.pdf - Adobe Reader"/>
          <p:cNvPicPr>
            <a:picLocks noChangeAspect="1"/>
          </p:cNvPicPr>
          <p:nvPr/>
        </p:nvPicPr>
        <p:blipFill rotWithShape="1">
          <a:blip r:embed="rId2">
            <a:extLst>
              <a:ext uri="{28A0092B-C50C-407E-A947-70E740481C1C}">
                <a14:useLocalDpi xmlns:a14="http://schemas.microsoft.com/office/drawing/2010/main" val="0"/>
              </a:ext>
            </a:extLst>
          </a:blip>
          <a:srcRect l="20741" t="11402" r="20000"/>
          <a:stretch/>
        </p:blipFill>
        <p:spPr>
          <a:xfrm>
            <a:off x="152400" y="381000"/>
            <a:ext cx="6553200" cy="8458200"/>
          </a:xfrm>
          <a:prstGeom prst="rect">
            <a:avLst/>
          </a:prstGeom>
        </p:spPr>
      </p:pic>
    </p:spTree>
    <p:extLst>
      <p:ext uri="{BB962C8B-B14F-4D97-AF65-F5344CB8AC3E}">
        <p14:creationId xmlns:p14="http://schemas.microsoft.com/office/powerpoint/2010/main" val="367316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nchorPapers.pdf - Adobe Reader"/>
          <p:cNvPicPr>
            <a:picLocks noChangeAspect="1"/>
          </p:cNvPicPr>
          <p:nvPr/>
        </p:nvPicPr>
        <p:blipFill rotWithShape="1">
          <a:blip r:embed="rId2">
            <a:extLst>
              <a:ext uri="{28A0092B-C50C-407E-A947-70E740481C1C}">
                <a14:useLocalDpi xmlns:a14="http://schemas.microsoft.com/office/drawing/2010/main" val="0"/>
              </a:ext>
            </a:extLst>
          </a:blip>
          <a:srcRect l="20132" t="20699" r="17385"/>
          <a:stretch/>
        </p:blipFill>
        <p:spPr>
          <a:xfrm>
            <a:off x="0" y="228598"/>
            <a:ext cx="6705600" cy="8762999"/>
          </a:xfrm>
          <a:prstGeom prst="rect">
            <a:avLst/>
          </a:prstGeom>
        </p:spPr>
      </p:pic>
    </p:spTree>
    <p:extLst>
      <p:ext uri="{BB962C8B-B14F-4D97-AF65-F5344CB8AC3E}">
        <p14:creationId xmlns:p14="http://schemas.microsoft.com/office/powerpoint/2010/main" val="2143872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KIDS_SIGHT_WORDS - Curr. night.pdf - Adobe Reader"/>
          <p:cNvPicPr>
            <a:picLocks noChangeAspect="1"/>
          </p:cNvPicPr>
          <p:nvPr/>
        </p:nvPicPr>
        <p:blipFill rotWithShape="1">
          <a:blip r:embed="rId2">
            <a:extLst>
              <a:ext uri="{28A0092B-C50C-407E-A947-70E740481C1C}">
                <a14:useLocalDpi xmlns:a14="http://schemas.microsoft.com/office/drawing/2010/main" val="0"/>
              </a:ext>
            </a:extLst>
          </a:blip>
          <a:srcRect l="29804" t="13943" r="29935" b="6509"/>
          <a:stretch/>
        </p:blipFill>
        <p:spPr>
          <a:xfrm>
            <a:off x="152400" y="367553"/>
            <a:ext cx="6553200" cy="8382000"/>
          </a:xfrm>
          <a:prstGeom prst="rect">
            <a:avLst/>
          </a:prstGeom>
        </p:spPr>
      </p:pic>
    </p:spTree>
    <p:extLst>
      <p:ext uri="{BB962C8B-B14F-4D97-AF65-F5344CB8AC3E}">
        <p14:creationId xmlns:p14="http://schemas.microsoft.com/office/powerpoint/2010/main" val="1338625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423</Words>
  <Application>Microsoft Office PowerPoint</Application>
  <PresentationFormat>On-screen Show (4:3)</PresentationFormat>
  <Paragraphs>96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cp:lastModifiedBy>Wilbanks, Tricia</cp:lastModifiedBy>
  <cp:revision>39</cp:revision>
  <cp:lastPrinted>2014-08-14T13:40:06Z</cp:lastPrinted>
  <dcterms:created xsi:type="dcterms:W3CDTF">2012-08-07T18:11:14Z</dcterms:created>
  <dcterms:modified xsi:type="dcterms:W3CDTF">2014-08-14T15:07:42Z</dcterms:modified>
</cp:coreProperties>
</file>